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 Thin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Amatic SC"/>
      <p:regular r:id="rId48"/>
      <p:bold r:id="rId49"/>
    </p:embeddedFont>
    <p:embeddedFont>
      <p:font typeface="Inconsolata"/>
      <p:regular r:id="rId50"/>
      <p:bold r:id="rId51"/>
    </p:embeddedFont>
    <p:embeddedFont>
      <p:font typeface="Robo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6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maticSC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AmaticS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Thin-bold.fntdata"/><Relationship Id="rId36" Type="http://schemas.openxmlformats.org/officeDocument/2006/relationships/font" Target="fonts/RobotoThin-regular.fntdata"/><Relationship Id="rId39" Type="http://schemas.openxmlformats.org/officeDocument/2006/relationships/font" Target="fonts/RobotoThin-boldItalic.fntdata"/><Relationship Id="rId38" Type="http://schemas.openxmlformats.org/officeDocument/2006/relationships/font" Target="fonts/RobotoThin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nconsolata-bold.fntdata"/><Relationship Id="rId50" Type="http://schemas.openxmlformats.org/officeDocument/2006/relationships/font" Target="fonts/Inconsolata-regular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5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406bb905c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06bb905c8_2_7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g406bb905c8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g406bb905c8_2_7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e1de216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e1de216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6bb905c8_2_8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g406bb905c8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406bb905c8_2_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8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g406bb905c8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8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406bb905c8_2_9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g406bb905c8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shutterstock_206072047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g406bb905c8_2_9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406bb905c8_2_10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g406bb905c8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406bb905c8_2_10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c788a4daf_0_207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3" name="Google Shape;1183;g4c788a4daf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4c788a4daf_0_20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06bb905c8_2_11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g406bb905c8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g406bb905c8_2_1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e1de2164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e1de2164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88a4daf_0_227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g4c788a4daf_0_2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g4c788a4daf_0_227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406bb905c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g406bb905c8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4e1de2164c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4e1de2164c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4e1de2164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4e1de2164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e1de2164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e1de2164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4c788a4daf_0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4c788a4daf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e1de2164c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e1de2164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4e1de2164c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4e1de2164c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06bb905c8_2_16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g406bb905c8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406bb905c8_2_16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4e1de2164c_0_103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g4e1de2164c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4e1de2164c_0_10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06bb905c8_2_18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4" name="Google Shape;1344;g406bb905c8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406bb905c8_2_18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06bb905c8_2_3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406bb905c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shutterstock_470084681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406bb905c8_2_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06bb905c8_2_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406bb905c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shutterstock_589180820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406bb905c8_2_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06bb905c8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406bb905c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406bb905c8_2_4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406bb905c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g4c788a4daf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g406bb905c8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406bb905c8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4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3.png"/><Relationship Id="rId4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9.png"/><Relationship Id="rId4" Type="http://schemas.openxmlformats.org/officeDocument/2006/relationships/image" Target="../media/image9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37.png"/><Relationship Id="rId6" Type="http://schemas.openxmlformats.org/officeDocument/2006/relationships/image" Target="../media/image2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10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Relationship Id="rId6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70.png"/><Relationship Id="rId7" Type="http://schemas.openxmlformats.org/officeDocument/2006/relationships/image" Target="../media/image4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4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58.png"/><Relationship Id="rId4" Type="http://schemas.openxmlformats.org/officeDocument/2006/relationships/image" Target="../media/image73.png"/><Relationship Id="rId5" Type="http://schemas.openxmlformats.org/officeDocument/2006/relationships/image" Target="../media/image5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48.png"/><Relationship Id="rId4" Type="http://schemas.openxmlformats.org/officeDocument/2006/relationships/image" Target="../media/image64.png"/><Relationship Id="rId5" Type="http://schemas.openxmlformats.org/officeDocument/2006/relationships/image" Target="../media/image51.png"/><Relationship Id="rId6" Type="http://schemas.openxmlformats.org/officeDocument/2006/relationships/image" Target="../media/image65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61.png"/><Relationship Id="rId7" Type="http://schemas.openxmlformats.org/officeDocument/2006/relationships/image" Target="../media/image67.png"/><Relationship Id="rId8" Type="http://schemas.openxmlformats.org/officeDocument/2006/relationships/image" Target="../media/image7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66.png"/><Relationship Id="rId4" Type="http://schemas.openxmlformats.org/officeDocument/2006/relationships/image" Target="../media/image75.png"/><Relationship Id="rId5" Type="http://schemas.openxmlformats.org/officeDocument/2006/relationships/image" Target="../media/image69.png"/><Relationship Id="rId6" Type="http://schemas.openxmlformats.org/officeDocument/2006/relationships/image" Target="../media/image8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Relationship Id="rId7" Type="http://schemas.openxmlformats.org/officeDocument/2006/relationships/image" Target="../media/image77.png"/><Relationship Id="rId8" Type="http://schemas.openxmlformats.org/officeDocument/2006/relationships/image" Target="../media/image8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87.png"/><Relationship Id="rId5" Type="http://schemas.openxmlformats.org/officeDocument/2006/relationships/image" Target="../media/image83.png"/><Relationship Id="rId6" Type="http://schemas.openxmlformats.org/officeDocument/2006/relationships/image" Target="../media/image90.png"/><Relationship Id="rId7" Type="http://schemas.openxmlformats.org/officeDocument/2006/relationships/image" Target="../media/image84.png"/><Relationship Id="rId8" Type="http://schemas.openxmlformats.org/officeDocument/2006/relationships/image" Target="../media/image8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7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jquery.com/" TargetMode="External"/><Relationship Id="rId4" Type="http://schemas.openxmlformats.org/officeDocument/2006/relationships/image" Target="../media/image1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1.png"/><Relationship Id="rId4" Type="http://schemas.openxmlformats.org/officeDocument/2006/relationships/image" Target="../media/image94.png"/><Relationship Id="rId5" Type="http://schemas.openxmlformats.org/officeDocument/2006/relationships/image" Target="../media/image1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95.png"/><Relationship Id="rId5" Type="http://schemas.openxmlformats.org/officeDocument/2006/relationships/image" Target="../media/image103.png"/><Relationship Id="rId6" Type="http://schemas.openxmlformats.org/officeDocument/2006/relationships/image" Target="../media/image9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95.png"/><Relationship Id="rId5" Type="http://schemas.openxmlformats.org/officeDocument/2006/relationships/image" Target="../media/image103.png"/><Relationship Id="rId6" Type="http://schemas.openxmlformats.org/officeDocument/2006/relationships/image" Target="../media/image9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7.png"/><Relationship Id="rId4" Type="http://schemas.openxmlformats.org/officeDocument/2006/relationships/image" Target="../media/image104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95.png"/><Relationship Id="rId5" Type="http://schemas.openxmlformats.org/officeDocument/2006/relationships/image" Target="../media/image103.png"/><Relationship Id="rId6" Type="http://schemas.openxmlformats.org/officeDocument/2006/relationships/image" Target="../media/image10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todomvc.com/examples/jquery/#/all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r>
              <a:rPr lang="en"/>
              <a:t>.1</a:t>
            </a:r>
            <a:endParaRPr/>
          </a:p>
        </p:txBody>
      </p:sp>
      <p:sp>
        <p:nvSpPr>
          <p:cNvPr id="1041" name="Google Shape;1041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Begins</a:t>
            </a:r>
            <a:endParaRPr/>
          </a:p>
        </p:txBody>
      </p:sp>
      <p:sp>
        <p:nvSpPr>
          <p:cNvPr id="1042" name="Google Shape;1042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29" name="Google Shape;1129;p7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 with Plain JavaScript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jQuery $(Begins)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136" name="Google Shape;1136;p78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Generating HTML with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Plain JavaScript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Generating HTML with Plain JavaScript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44" name="Google Shape;1144;p7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uggested Time: </a:t>
            </a: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145" name="Google Shape;1145;p79"/>
          <p:cNvSpPr/>
          <p:nvPr/>
        </p:nvSpPr>
        <p:spPr>
          <a:xfrm>
            <a:off x="1352475" y="11518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79"/>
          <p:cNvSpPr txBox="1"/>
          <p:nvPr>
            <p:ph idx="1" type="subTitle"/>
          </p:nvPr>
        </p:nvSpPr>
        <p:spPr>
          <a:xfrm>
            <a:off x="12225" y="11709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file sent to you as a starting point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add the missing code so that your JavaScript generates HTML content that displays all drink options.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79"/>
          <p:cNvSpPr/>
          <p:nvPr/>
        </p:nvSpPr>
        <p:spPr>
          <a:xfrm>
            <a:off x="1352475" y="200411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9"/>
          <p:cNvSpPr txBox="1"/>
          <p:nvPr>
            <p:ph idx="2" type="subTitle"/>
          </p:nvPr>
        </p:nvSpPr>
        <p:spPr>
          <a:xfrm>
            <a:off x="-12300" y="20065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will need a for loop. Inside the for loop, you will need to use each of the following methods: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9" name="Google Shape;1149;p7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693" y="117578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693" y="2000073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7" name="Google Shape;1157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64" name="Google Shape;1164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jquery.com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65" name="Google Shape;116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66" name="Google Shape;1166;p81"/>
          <p:cNvSpPr txBox="1"/>
          <p:nvPr>
            <p:ph idx="3" type="body"/>
          </p:nvPr>
        </p:nvSpPr>
        <p:spPr>
          <a:xfrm>
            <a:off x="175" y="1284250"/>
            <a:ext cx="43776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jQuery is a cross-platform </a:t>
            </a:r>
            <a:r>
              <a:rPr b="1" lang="en"/>
              <a:t>JavaScript library</a:t>
            </a:r>
            <a:r>
              <a:rPr lang="en"/>
              <a:t> designed to simplify client-side HTML scripting.</a:t>
            </a:r>
            <a:endParaRPr/>
          </a:p>
        </p:txBody>
      </p:sp>
      <p:pic>
        <p:nvPicPr>
          <p:cNvPr id="1167" name="Google Shape;11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650" y="1040775"/>
            <a:ext cx="3504724" cy="3504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Helper Library</a:t>
            </a:r>
            <a:endParaRPr/>
          </a:p>
        </p:txBody>
      </p:sp>
      <p:sp>
        <p:nvSpPr>
          <p:cNvPr id="1174" name="Google Shape;1174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can be useful for tasks such as:</a:t>
            </a:r>
            <a:endParaRPr/>
          </a:p>
        </p:txBody>
      </p:sp>
      <p:sp>
        <p:nvSpPr>
          <p:cNvPr id="1175" name="Google Shape;117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76" name="Google Shape;1176;p8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Dynamically inserting, updating, or removing HTML</a:t>
            </a:r>
            <a:endParaRPr sz="1800"/>
          </a:p>
        </p:txBody>
      </p:sp>
      <p:sp>
        <p:nvSpPr>
          <p:cNvPr id="1177" name="Google Shape;1177;p8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Registering click or other change events</a:t>
            </a:r>
            <a:endParaRPr sz="1800"/>
          </a:p>
        </p:txBody>
      </p:sp>
      <p:sp>
        <p:nvSpPr>
          <p:cNvPr id="1178" name="Google Shape;1178;p8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Animating HTML elements</a:t>
            </a:r>
            <a:endParaRPr sz="1800"/>
          </a:p>
        </p:txBody>
      </p:sp>
      <p:sp>
        <p:nvSpPr>
          <p:cNvPr id="1179" name="Google Shape;1179;p8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Downloading data from databases</a:t>
            </a:r>
            <a:endParaRPr sz="1800"/>
          </a:p>
        </p:txBody>
      </p:sp>
      <p:sp>
        <p:nvSpPr>
          <p:cNvPr id="1180" name="Google Shape;1180;p8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much more!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8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7" name="Google Shape;118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83"/>
          <p:cNvSpPr txBox="1"/>
          <p:nvPr>
            <p:ph idx="1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the jQuery specific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selector.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jQuery</a:t>
            </a:r>
            <a:endParaRPr/>
          </a:p>
        </p:txBody>
      </p:sp>
      <p:sp>
        <p:nvSpPr>
          <p:cNvPr id="1192" name="Google Shape;1192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1193" name="Google Shape;11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650" y="2397694"/>
            <a:ext cx="1307306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5" name="Google Shape;1195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96" name="Google Shape;1196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7" name="Google Shape;1197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8" name="Google Shape;1198;p83"/>
          <p:cNvGrpSpPr/>
          <p:nvPr/>
        </p:nvGrpSpPr>
        <p:grpSpPr>
          <a:xfrm>
            <a:off x="457200" y="2997650"/>
            <a:ext cx="776889" cy="621300"/>
            <a:chOff x="457200" y="1378813"/>
            <a:chExt cx="776889" cy="621300"/>
          </a:xfrm>
        </p:grpSpPr>
        <p:sp>
          <p:nvSpPr>
            <p:cNvPr id="1199" name="Google Shape;1199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" name="Google Shape;1201;p83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(Content Delivery Network) link to the jQuery script.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8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83"/>
          <p:cNvSpPr txBox="1"/>
          <p:nvPr>
            <p:ph idx="3" type="subTitle"/>
          </p:nvPr>
        </p:nvSpPr>
        <p:spPr>
          <a:xfrm>
            <a:off x="0" y="3000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jQuery methods on the selected elements.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4" name="Google Shape;120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931" y="1340721"/>
            <a:ext cx="6586538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5931" y="3498803"/>
            <a:ext cx="4071938" cy="116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2" name="Google Shape;1212;p8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 with jQuery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8" name="Google Shape;1218;p8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219" name="Google Shape;1219;p8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6" name="Google Shape;1226;p8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227" name="Google Shape;1227;p8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28" name="Google Shape;1228;p86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6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Refactor (rewrite) your previous drinkList code from earlier, but this time use jQuery to complete all of the same tasks.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86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6"/>
          <p:cNvSpPr txBox="1"/>
          <p:nvPr>
            <p:ph idx="2" type="subTitle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Your final code should NOT have any of the following methods: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86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Don’t forget to “incorporate” jQuery before you begin.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86"/>
          <p:cNvSpPr txBox="1"/>
          <p:nvPr>
            <p:ph idx="4" type="subTitle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Instead of using a for loop, look up how to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use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jQuery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.each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method.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6" name="Google Shape;1236;p8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8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769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3069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86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9" name="Google Shape;1049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</a:t>
            </a:r>
            <a:r>
              <a:rPr lang="en"/>
              <a:t>Click Basic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52" name="Google Shape;1252;p8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minutes</a:t>
            </a:r>
            <a:endParaRPr/>
          </a:p>
        </p:txBody>
      </p:sp>
      <p:sp>
        <p:nvSpPr>
          <p:cNvPr id="1253" name="Google Shape;1253;p88"/>
          <p:cNvSpPr txBox="1"/>
          <p:nvPr>
            <p:ph idx="2" type="title"/>
          </p:nvPr>
        </p:nvSpPr>
        <p:spPr>
          <a:xfrm>
            <a:off x="273900" y="10615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</a:t>
            </a:r>
            <a:r>
              <a:rPr b="1" lang="en" sz="3000">
                <a:solidFill>
                  <a:schemeClr val="dk1"/>
                </a:solidFill>
              </a:rPr>
              <a:t>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the missing code so that clicking any of the sandwiches causes: </a:t>
            </a:r>
            <a:endParaRPr/>
          </a:p>
        </p:txBody>
      </p:sp>
      <p:sp>
        <p:nvSpPr>
          <p:cNvPr id="1260" name="Google Shape;1260;p8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261" name="Google Shape;1261;p8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</a:t>
            </a:r>
            <a:r>
              <a:rPr lang="en"/>
              <a:t>)</a:t>
            </a:r>
            <a:endParaRPr/>
          </a:p>
        </p:txBody>
      </p:sp>
      <p:sp>
        <p:nvSpPr>
          <p:cNvPr id="1262" name="Google Shape;1262;p89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89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says something snarky about the sandwich type.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89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9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89"/>
          <p:cNvSpPr txBox="1"/>
          <p:nvPr>
            <p:ph idx="2" type="subTitle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displays how many of a specific sandwich the user has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eaten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8" name="Google Shape;1268;p89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counter variables.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9" name="Google Shape;1269;p89"/>
          <p:cNvSpPr txBox="1"/>
          <p:nvPr>
            <p:ph idx="4" type="subTitle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Add an image to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image-div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on the click event.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0" name="Google Shape;1270;p8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8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2701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79" name="Google Shape;1279;p9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1280" name="Google Shape;1280;p9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6" name="Google Shape;1286;p91"/>
          <p:cNvSpPr txBox="1"/>
          <p:nvPr>
            <p:ph idx="1" type="subTitle"/>
          </p:nvPr>
        </p:nvSpPr>
        <p:spPr>
          <a:xfrm>
            <a:off x="0" y="9045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Add the missing code so that clicking the big blue button triggers a random number (between 1 and 1,000) to be selected and prominently displayed in the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2400"/>
              <a:t> div.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87" name="Google Shape;1287;p9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12 minutes</a:t>
            </a:r>
            <a:endParaRPr/>
          </a:p>
        </p:txBody>
      </p:sp>
      <p:sp>
        <p:nvSpPr>
          <p:cNvPr id="1288" name="Google Shape;1288;p9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94" name="Google Shape;1294;p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95" name="Google Shape;1295;p9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301" name="Google Shape;1301;p93"/>
          <p:cNvSpPr txBox="1"/>
          <p:nvPr>
            <p:ph idx="1" type="subTitle"/>
          </p:nvPr>
        </p:nvSpPr>
        <p:spPr>
          <a:xfrm>
            <a:off x="0" y="675975"/>
            <a:ext cx="9462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Use the code from the previous random number generator to create a lottery generator.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04" name="Google Shape;1304;p93"/>
          <p:cNvSpPr/>
          <p:nvPr/>
        </p:nvSpPr>
        <p:spPr>
          <a:xfrm>
            <a:off x="1352550" y="1392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93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93"/>
          <p:cNvSpPr/>
          <p:nvPr/>
        </p:nvSpPr>
        <p:spPr>
          <a:xfrm>
            <a:off x="1352550" y="2928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93"/>
          <p:cNvSpPr txBox="1"/>
          <p:nvPr>
            <p:ph idx="1" type="subTitle"/>
          </p:nvPr>
        </p:nvSpPr>
        <p:spPr>
          <a:xfrm>
            <a:off x="-12225" y="1395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lottery generator should select 9 random numbers (and always 9 numbers).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Example: 886563264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93"/>
          <p:cNvSpPr txBox="1"/>
          <p:nvPr>
            <p:ph idx="2" type="subTitle"/>
          </p:nvPr>
        </p:nvSpPr>
        <p:spPr>
          <a:xfrm>
            <a:off x="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Display this number in the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div.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93"/>
          <p:cNvSpPr txBox="1"/>
          <p:nvPr>
            <p:ph idx="3" type="subTitle"/>
          </p:nvPr>
        </p:nvSpPr>
        <p:spPr>
          <a:xfrm>
            <a:off x="-12300" y="2928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When the user clicks again, create a new row with the most recent number at the top.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0" name="Google Shape;1310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88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29259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9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167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20" name="Google Shape;1320;p9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7" name="Google Shape;1327;p9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demonstration, create an application in which:</a:t>
            </a:r>
            <a:endParaRPr/>
          </a:p>
        </p:txBody>
      </p:sp>
      <p:sp>
        <p:nvSpPr>
          <p:cNvPr id="1328" name="Google Shape;1328;p9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29" name="Google Shape;1329;p95"/>
          <p:cNvSpPr txBox="1"/>
          <p:nvPr>
            <p:ph type="title"/>
          </p:nvPr>
        </p:nvSpPr>
        <p:spPr>
          <a:xfrm>
            <a:off x="1705950" y="4641650"/>
            <a:ext cx="74502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  <p:sp>
        <p:nvSpPr>
          <p:cNvPr id="1330" name="Google Shape;1330;p95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95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computer selects a random number between 1 and 4.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9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5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5"/>
          <p:cNvSpPr txBox="1"/>
          <p:nvPr>
            <p:ph idx="2" type="subTitle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user clicks buttons numbered 1 to 4.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6" name="Google Shape;1336;p95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 user’s number matches the computer’s number, display text informing them of this in the Result panel. Otherwise, display text informing them that they lost.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95"/>
          <p:cNvSpPr txBox="1"/>
          <p:nvPr>
            <p:ph idx="4" type="subTitle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If you finish early, try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improve the aesthetics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your app.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8" name="Google Shape;1338;p9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9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27012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8" name="Google Shape;1348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56" name="Google Shape;1056;p70"/>
          <p:cNvSpPr txBox="1"/>
          <p:nvPr>
            <p:ph type="title"/>
          </p:nvPr>
        </p:nvSpPr>
        <p:spPr>
          <a:xfrm>
            <a:off x="274350" y="5492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Death by PowerPoint:</a:t>
            </a:r>
            <a:br>
              <a:rPr lang="en" sz="3000"/>
            </a:br>
            <a:r>
              <a:rPr lang="en" sz="3000"/>
              <a:t>Not the Way to Learn Coding</a:t>
            </a:r>
            <a:endParaRPr sz="3000"/>
          </a:p>
        </p:txBody>
      </p:sp>
      <p:pic>
        <p:nvPicPr>
          <p:cNvPr id="1057" name="Google Shape;10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37" y="1440175"/>
            <a:ext cx="3567926" cy="35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5" y="1954550"/>
            <a:ext cx="1465598" cy="10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/>
          <p:nvPr/>
        </p:nvSpPr>
        <p:spPr>
          <a:xfrm>
            <a:off x="0" y="560075"/>
            <a:ext cx="4434900" cy="4914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1"/>
          <p:cNvSpPr txBox="1"/>
          <p:nvPr>
            <p:ph type="title"/>
          </p:nvPr>
        </p:nvSpPr>
        <p:spPr>
          <a:xfrm>
            <a:off x="-24600" y="42292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Way to Learn Coding</a:t>
            </a:r>
            <a:endParaRPr/>
          </a:p>
        </p:txBody>
      </p:sp>
      <p:sp>
        <p:nvSpPr>
          <p:cNvPr id="1067" name="Google Shape;106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/>
          <p:nvPr>
            <p:ph type="title"/>
          </p:nvPr>
        </p:nvSpPr>
        <p:spPr>
          <a:xfrm>
            <a:off x="2544050" y="1545675"/>
            <a:ext cx="6337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Be prepared to have classes that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are increasingly “</a:t>
            </a:r>
            <a:r>
              <a:rPr lang="en" sz="3000"/>
              <a:t>just code.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(You will appreciate it in the long run.)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74" name="Google Shape;107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8" name="Google Shape;1088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 we’ll be covering: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4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plain 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4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jQuery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4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Responding to click events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</a:t>
            </a:r>
            <a:endParaRPr/>
          </a:p>
        </p:txBody>
      </p:sp>
      <p:sp>
        <p:nvSpPr>
          <p:cNvPr id="1105" name="Google Shape;1105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</a:t>
            </a:r>
            <a:r>
              <a:rPr lang="en"/>
              <a:t>DOM</a:t>
            </a:r>
            <a:endParaRPr/>
          </a:p>
        </p:txBody>
      </p:sp>
      <p:sp>
        <p:nvSpPr>
          <p:cNvPr id="1112" name="Google Shape;111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Example: </a:t>
            </a:r>
            <a:r>
              <a:rPr lang="en" u="sng">
                <a:solidFill>
                  <a:srgbClr val="0000FF"/>
                </a:solidFill>
                <a:hlinkClick r:id="rId3"/>
              </a:rPr>
              <a:t>todomvc.com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13" name="Google Shape;111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14" name="Google Shape;111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6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Every HTML page begins as static content.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6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However, with Javascript/jQuery, we can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modify the DOM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change this static content in real time.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6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allows us to build dynamic 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7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